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7" r:id="rId3"/>
    <p:sldId id="263" r:id="rId4"/>
    <p:sldId id="268" r:id="rId5"/>
    <p:sldId id="265" r:id="rId6"/>
    <p:sldId id="260" r:id="rId7"/>
    <p:sldId id="276" r:id="rId8"/>
    <p:sldId id="283" r:id="rId9"/>
    <p:sldId id="274" r:id="rId10"/>
    <p:sldId id="288" r:id="rId11"/>
    <p:sldId id="267" r:id="rId12"/>
    <p:sldId id="264" r:id="rId13"/>
    <p:sldId id="271" r:id="rId14"/>
    <p:sldId id="270" r:id="rId15"/>
    <p:sldId id="273" r:id="rId16"/>
    <p:sldId id="269" r:id="rId17"/>
    <p:sldId id="258" r:id="rId18"/>
    <p:sldId id="272" r:id="rId19"/>
    <p:sldId id="281" r:id="rId20"/>
    <p:sldId id="262" r:id="rId21"/>
    <p:sldId id="259" r:id="rId22"/>
    <p:sldId id="278" r:id="rId23"/>
    <p:sldId id="279" r:id="rId24"/>
    <p:sldId id="284" r:id="rId25"/>
    <p:sldId id="280" r:id="rId26"/>
    <p:sldId id="285" r:id="rId27"/>
    <p:sldId id="286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4"/>
    <p:restoredTop sz="94609"/>
  </p:normalViewPr>
  <p:slideViewPr>
    <p:cSldViewPr snapToGrid="0">
      <p:cViewPr>
        <p:scale>
          <a:sx n="124" d="100"/>
          <a:sy n="124" d="100"/>
        </p:scale>
        <p:origin x="137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070C4-3845-C344-96F8-E4B1930E5A61}" type="datetimeFigureOut">
              <a:rPr lang="en-US" smtClean="0"/>
              <a:t>2/25/25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18430-3DCD-B142-B3EE-35CBFC1DE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9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/S0738399122001379?casa_token=p70bPxSKiccAAAAA:g-dLTbiw7TCCciuQ2NuCG2v6Q3aMHaFpc_Uf5WOUcZF_I7yzg5d_0c42TmwdYJ1-4_uQx_SiSA#sec0095</a:t>
            </a:r>
          </a:p>
          <a:p>
            <a:r>
              <a:rPr lang="en-US" dirty="0"/>
              <a:t>https://</a:t>
            </a:r>
            <a:r>
              <a:rPr lang="en-US" dirty="0" err="1"/>
              <a:t>pmc.ncbi.nlm.nih.gov</a:t>
            </a:r>
            <a:r>
              <a:rPr lang="en-US" dirty="0"/>
              <a:t>/articles/PMC10878507/#abstract1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18430-3DCD-B142-B3EE-35CBFC1DE0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5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C2BA-FFF5-F248-F505-899C157AB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3DECA-5BA7-4187-42A4-5997776D3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4907D-AFF0-30B0-B560-EAEF4253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E9FB1-47A9-703F-B892-F66B4569C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FC0D7-A78A-610E-4D79-C91D4804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34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FB51-E0F0-431A-BF64-19419AD5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5A2AC-9114-E46A-11A2-8BEAF7235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ADE9E-0B8C-8647-C2EA-3EF778B6D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84810-40E5-E32B-8C8F-741E01B1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A5F8D-FF81-B171-EF0A-95AC8C0C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9D69AB-9510-A0E9-E6B8-59B2ECBA5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55FD5-FB4C-58EE-7955-36AAB9166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2EB6C-5558-1E5B-D93F-0C667C5E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093B3-5D1E-B525-EC60-1C651606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C56C-8337-4978-1318-FA5E4B55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0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85B1-6E04-280B-42E4-234BBA5E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CC7D6-1680-8CF9-A4BD-3A93D4A5A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B5AC0-FC46-5612-7D49-2A3FC38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7C597-191D-BBFB-2B35-7CBEB5FE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D38BD-90C6-3459-B1E1-80D8841F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0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6691-9D9B-DC09-CBC6-F5A6C2279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CFE3B-6497-878A-EEA1-5513391EC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197D0-CBBC-4816-D852-73E6BD8F1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33D7E-10F7-CD4A-47EB-8D4611C2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B32BD-16C1-26A9-EF4D-992801A4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6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07C58-0AB2-5BC7-EEFB-C733F48A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C873-F2CE-BAB1-E44D-3A47C8AC2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D1EF8-71DF-703D-D9E0-DA47EDB7F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25FC1-3F71-D232-7A7D-222B85962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47D7F-9796-A12F-55E5-621AC8738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5588A-6C99-7DCC-79E2-C6C468CF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1536E-6FB0-EC65-57E4-2938ECF3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D95D0-F430-D90F-D62B-10E6A3C3D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C96D5-D6BF-A9FF-0909-7F234E61D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E2979-EFF1-6765-0C3C-DFAFCB7ECA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939810-4E55-3F11-A208-2633812592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8C0012-CF4F-1380-620A-0A0655023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60B4A-44A3-CFBE-D413-90D151270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FD4C2-116F-E4A2-E334-A8348CEF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3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87333-2677-482F-6E69-56F2AB75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02227-BA9D-BF3F-18C3-9C979D23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2A932-F789-570E-19D1-64A161FE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30B6EE-6D73-3689-8DB2-87EE5E41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6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62F31-7134-0A2A-E5ED-CE5E45089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BEFE9-8A93-104C-4E0C-148357DF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332B5-BFE2-56EE-0707-80991182C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38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869C-8DDB-EF52-8614-8C1856D02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3B03A-E092-3F04-DAF8-4E90D11D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6A906-0E71-9630-1F0C-063155DC5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9FD8A-69F8-85D2-96D7-DD6202B3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EAD6F-AF62-655A-09CB-8646836D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9268B-F479-C89A-FB57-24E35DD2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8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4107-4514-4D6B-D2CF-440422F2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CC14E-3490-0A81-14D8-B4DF25EC1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C52F5-FDB1-7E8B-CBA9-E443CA5EB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70401-8FCF-1F93-991F-44A854E2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CC81F-3C04-891C-CB06-472CBE18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79515-CFE9-4CC6-5262-C9E07D5D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9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190D3-D3CF-460B-C4CC-F0C970BE6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359F0-6549-DFDA-D306-1EF5ECD21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9988B-7D28-515C-D7AE-C2F08CCED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AC9EDE-953E-2E4D-8815-29784A765FA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0E61C-3C1D-0A63-4AF8-D7208B7A1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1E4FA-06F4-92F4-9343-330D740C7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7B4317-3337-E34D-BA24-28251F844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7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3B92-8C9F-B7E7-B03B-6F6F1410F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Feb 25: Income Level Plots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EAA90-FE4A-1F26-D73D-5A9CFC99E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72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72D2-BD1C-6580-B6BD-8E357605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3BEDF-7C59-AF59-B872-119756B6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3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B354-9F43-2463-B5CF-5E7553864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836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/>
              <a:t>Influenza Vaccination Patterns</a:t>
            </a:r>
          </a:p>
        </p:txBody>
      </p:sp>
      <p:pic>
        <p:nvPicPr>
          <p:cNvPr id="4" name="Picture 3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D8D45BB0-CDD2-725C-575C-5DE9D9E7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361" b="22674"/>
          <a:stretch/>
        </p:blipFill>
        <p:spPr>
          <a:xfrm>
            <a:off x="160492" y="1050131"/>
            <a:ext cx="6100608" cy="1798608"/>
          </a:xfrm>
          <a:prstGeom prst="rect">
            <a:avLst/>
          </a:prstGeom>
        </p:spPr>
      </p:pic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79EA6F4-A381-98E1-994A-EFB1FB61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2" y="3208079"/>
            <a:ext cx="5687654" cy="2843827"/>
          </a:xfrm>
          <a:prstGeom prst="rect">
            <a:avLst/>
          </a:prstGeom>
        </p:spPr>
      </p:pic>
      <p:pic>
        <p:nvPicPr>
          <p:cNvPr id="6" name="Picture 5" descr="A comparison of blue and white graph&#10;&#10;AI-generated content may be incorrect.">
            <a:extLst>
              <a:ext uri="{FF2B5EF4-FFF2-40B4-BE49-F238E27FC236}">
                <a16:creationId xmlns:a16="http://schemas.microsoft.com/office/drawing/2014/main" id="{B582664D-434D-A42A-7558-51A8CD86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29" b="21266"/>
          <a:stretch/>
        </p:blipFill>
        <p:spPr>
          <a:xfrm>
            <a:off x="6355686" y="1250685"/>
            <a:ext cx="5675822" cy="1629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D34E7-F0F8-7BE7-AA99-1C6D3852862B}"/>
              </a:ext>
            </a:extLst>
          </p:cNvPr>
          <p:cNvSpPr txBox="1"/>
          <p:nvPr/>
        </p:nvSpPr>
        <p:spPr>
          <a:xfrm>
            <a:off x="5884708" y="3290272"/>
            <a:ext cx="6146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all Yes groups, we see that the highest income bracket  has the highest proportion of vaccinated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adults, it seems that there is a direct relationship between income and vaccination (Proportion for Yes increases with income, Proportion for No decreases with income)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See similar pattern for children 6-18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Overall, more children are vaccinated for influenza than COVID, but more adults are vaccinated for COVID than influenza</a:t>
            </a:r>
          </a:p>
        </p:txBody>
      </p:sp>
    </p:spTree>
    <p:extLst>
      <p:ext uri="{BB962C8B-B14F-4D97-AF65-F5344CB8AC3E}">
        <p14:creationId xmlns:p14="http://schemas.microsoft.com/office/powerpoint/2010/main" val="70846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38DD3-18B8-B53B-2775-70AB4D19C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9542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/>
              <a:t>Accepting Vaccines Among Adults</a:t>
            </a:r>
          </a:p>
        </p:txBody>
      </p:sp>
      <p:pic>
        <p:nvPicPr>
          <p:cNvPr id="11" name="Content Placeholder 10" descr="A screenshot of a graph showing the results of a covid-19 vaccine&#10;&#10;AI-generated content may be incorrect.">
            <a:extLst>
              <a:ext uri="{FF2B5EF4-FFF2-40B4-BE49-F238E27FC236}">
                <a16:creationId xmlns:a16="http://schemas.microsoft.com/office/drawing/2014/main" id="{80BB2A84-7666-E131-5324-D842DC774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007" r="28276"/>
          <a:stretch/>
        </p:blipFill>
        <p:spPr>
          <a:xfrm>
            <a:off x="209949" y="750275"/>
            <a:ext cx="5181601" cy="4197907"/>
          </a:xfrm>
        </p:spPr>
      </p:pic>
      <p:pic>
        <p:nvPicPr>
          <p:cNvPr id="13" name="Picture 12" descr="A screenshot of a graph showing different colored graphs&#10;&#10;AI-generated content may be incorrect.">
            <a:extLst>
              <a:ext uri="{FF2B5EF4-FFF2-40B4-BE49-F238E27FC236}">
                <a16:creationId xmlns:a16="http://schemas.microsoft.com/office/drawing/2014/main" id="{5D3CF420-2DD7-616E-CEA8-2D3EB56CFA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51" r="11757"/>
          <a:stretch/>
        </p:blipFill>
        <p:spPr>
          <a:xfrm>
            <a:off x="5601498" y="906129"/>
            <a:ext cx="6178379" cy="3886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599DF7-AAC8-11FF-8273-692793C2B1A7}"/>
              </a:ext>
            </a:extLst>
          </p:cNvPr>
          <p:cNvSpPr txBox="1"/>
          <p:nvPr/>
        </p:nvSpPr>
        <p:spPr>
          <a:xfrm>
            <a:off x="380145" y="5461394"/>
            <a:ext cx="11077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all income levels, it is unanimous that most people are getting these vaccines to protect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 a positive trend with having recommendations from a healthcare provider and income level</a:t>
            </a:r>
          </a:p>
        </p:txBody>
      </p:sp>
    </p:spTree>
    <p:extLst>
      <p:ext uri="{BB962C8B-B14F-4D97-AF65-F5344CB8AC3E}">
        <p14:creationId xmlns:p14="http://schemas.microsoft.com/office/powerpoint/2010/main" val="2211742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5EC48-D444-35C1-E1A3-352B0733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62"/>
            <a:ext cx="10515600" cy="685199"/>
          </a:xfrm>
        </p:spPr>
        <p:txBody>
          <a:bodyPr>
            <a:normAutofit/>
          </a:bodyPr>
          <a:lstStyle/>
          <a:p>
            <a:r>
              <a:rPr lang="en-US" sz="2500" dirty="0"/>
              <a:t>Accepting COVID-19 Vaccine Among Children</a:t>
            </a:r>
          </a:p>
        </p:txBody>
      </p:sp>
      <p:pic>
        <p:nvPicPr>
          <p:cNvPr id="4" name="Picture 3" descr="A graph of blue bars&#10;&#10;AI-generated content may be incorrect.">
            <a:extLst>
              <a:ext uri="{FF2B5EF4-FFF2-40B4-BE49-F238E27FC236}">
                <a16:creationId xmlns:a16="http://schemas.microsoft.com/office/drawing/2014/main" id="{DE1B337B-6BAB-3979-5C11-43E52DB5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9873"/>
          <a:stretch/>
        </p:blipFill>
        <p:spPr>
          <a:xfrm>
            <a:off x="6153057" y="748999"/>
            <a:ext cx="5848659" cy="3649610"/>
          </a:xfrm>
          <a:prstGeom prst="rect">
            <a:avLst/>
          </a:prstGeom>
        </p:spPr>
      </p:pic>
      <p:pic>
        <p:nvPicPr>
          <p:cNvPr id="5" name="Content Placeholder 4" descr="A graph showing a vaccine&#10;&#10;AI-generated content may be incorrect.">
            <a:extLst>
              <a:ext uri="{FF2B5EF4-FFF2-40B4-BE49-F238E27FC236}">
                <a16:creationId xmlns:a16="http://schemas.microsoft.com/office/drawing/2014/main" id="{A24AAB3D-7392-4164-613E-1CD47F6B6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8195"/>
          <a:stretch/>
        </p:blipFill>
        <p:spPr>
          <a:xfrm>
            <a:off x="57057" y="681037"/>
            <a:ext cx="6038943" cy="3691046"/>
          </a:xfrm>
        </p:spPr>
      </p:pic>
      <p:pic>
        <p:nvPicPr>
          <p:cNvPr id="7" name="Picture 6" descr="A graph of blue bars&#10;&#10;AI-generated content may be incorrect.">
            <a:extLst>
              <a:ext uri="{FF2B5EF4-FFF2-40B4-BE49-F238E27FC236}">
                <a16:creationId xmlns:a16="http://schemas.microsoft.com/office/drawing/2014/main" id="{0C599A4F-7E34-0DA2-91CE-660241B9E5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687" t="26031" r="522" b="35709"/>
          <a:stretch/>
        </p:blipFill>
        <p:spPr>
          <a:xfrm>
            <a:off x="4399005" y="2526560"/>
            <a:ext cx="1371600" cy="13963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FE2FAB-E673-E23F-A29F-408D6251B902}"/>
              </a:ext>
            </a:extLst>
          </p:cNvPr>
          <p:cNvSpPr txBox="1"/>
          <p:nvPr/>
        </p:nvSpPr>
        <p:spPr>
          <a:xfrm>
            <a:off x="436217" y="4466571"/>
            <a:ext cx="1143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most income levels, the predominant reasons for vaccination are protecting their child. For the lowest income, many chose to vaccinate due to school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3667976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E9A3-7B3B-F71C-24D7-B070870A8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32334"/>
          </a:xfrm>
        </p:spPr>
        <p:txBody>
          <a:bodyPr>
            <a:normAutofit/>
          </a:bodyPr>
          <a:lstStyle/>
          <a:p>
            <a:r>
              <a:rPr lang="en-US" sz="2500" dirty="0"/>
              <a:t>Accepting Influenza Vaccine Among Children</a:t>
            </a:r>
          </a:p>
        </p:txBody>
      </p:sp>
      <p:pic>
        <p:nvPicPr>
          <p:cNvPr id="4" name="Picture 3" descr="A graph of vaccination&#10;&#10;AI-generated content may be incorrect.">
            <a:extLst>
              <a:ext uri="{FF2B5EF4-FFF2-40B4-BE49-F238E27FC236}">
                <a16:creationId xmlns:a16="http://schemas.microsoft.com/office/drawing/2014/main" id="{74B21E64-2BF7-146D-D2AE-E7EDE33FC3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04" r="18601" b="4875"/>
          <a:stretch/>
        </p:blipFill>
        <p:spPr>
          <a:xfrm>
            <a:off x="54769" y="830354"/>
            <a:ext cx="6326660" cy="3521676"/>
          </a:xfrm>
          <a:prstGeom prst="rect">
            <a:avLst/>
          </a:prstGeom>
        </p:spPr>
      </p:pic>
      <p:pic>
        <p:nvPicPr>
          <p:cNvPr id="5" name="Picture 4" descr="A graph of flu shots&#10;&#10;AI-generated content may be incorrect.">
            <a:extLst>
              <a:ext uri="{FF2B5EF4-FFF2-40B4-BE49-F238E27FC236}">
                <a16:creationId xmlns:a16="http://schemas.microsoft.com/office/drawing/2014/main" id="{CA3A5704-6ECC-031E-AC18-A7B728CE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213"/>
          <a:stretch/>
        </p:blipFill>
        <p:spPr>
          <a:xfrm>
            <a:off x="6381429" y="965267"/>
            <a:ext cx="5394560" cy="3380585"/>
          </a:xfrm>
          <a:prstGeom prst="rect">
            <a:avLst/>
          </a:prstGeom>
        </p:spPr>
      </p:pic>
      <p:pic>
        <p:nvPicPr>
          <p:cNvPr id="6" name="Picture 5" descr="A graph of flu shots&#10;&#10;AI-generated content may be incorrect.">
            <a:extLst>
              <a:ext uri="{FF2B5EF4-FFF2-40B4-BE49-F238E27FC236}">
                <a16:creationId xmlns:a16="http://schemas.microsoft.com/office/drawing/2014/main" id="{1E74F2D8-1676-7C9B-3E7F-EAA4D6FEA6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841" t="26989" b="37399"/>
          <a:stretch/>
        </p:blipFill>
        <p:spPr>
          <a:xfrm>
            <a:off x="252478" y="4841398"/>
            <a:ext cx="1566862" cy="1383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411775-95FD-FC2B-EB61-CADB86E55D18}"/>
              </a:ext>
            </a:extLst>
          </p:cNvPr>
          <p:cNvSpPr txBox="1"/>
          <p:nvPr/>
        </p:nvSpPr>
        <p:spPr>
          <a:xfrm>
            <a:off x="2840181" y="4969403"/>
            <a:ext cx="7855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older children, we see a positive relationship between recommendation from healthcare provider  and income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Across all income levels, protecting the child remains a top priority</a:t>
            </a:r>
          </a:p>
        </p:txBody>
      </p:sp>
    </p:spTree>
    <p:extLst>
      <p:ext uri="{BB962C8B-B14F-4D97-AF65-F5344CB8AC3E}">
        <p14:creationId xmlns:p14="http://schemas.microsoft.com/office/powerpoint/2010/main" val="3245459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A0BE6-3F47-3C0B-665A-2628781A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6766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/>
              <a:t>Declining Influenza Vaccine Among Children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758E060-D782-CFD7-B23B-6D52499FD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897" r="33364"/>
          <a:stretch/>
        </p:blipFill>
        <p:spPr>
          <a:xfrm>
            <a:off x="249382" y="782276"/>
            <a:ext cx="4021407" cy="3886200"/>
          </a:xfrm>
        </p:spPr>
      </p:pic>
      <p:pic>
        <p:nvPicPr>
          <p:cNvPr id="7" name="Picture 6" descr="A screenshot of a graph showing the results of a vaccine&#10;&#10;AI-generated content may be incorrect.">
            <a:extLst>
              <a:ext uri="{FF2B5EF4-FFF2-40B4-BE49-F238E27FC236}">
                <a16:creationId xmlns:a16="http://schemas.microsoft.com/office/drawing/2014/main" id="{1AF90F82-DB9E-4904-98B1-E45436EA5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789" y="782276"/>
            <a:ext cx="7772400" cy="388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E8AD3-66E7-6BCC-4A05-320647EEED86}"/>
              </a:ext>
            </a:extLst>
          </p:cNvPr>
          <p:cNvSpPr txBox="1"/>
          <p:nvPr/>
        </p:nvSpPr>
        <p:spPr>
          <a:xfrm>
            <a:off x="441789" y="5116530"/>
            <a:ext cx="1160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influenza, we also see a large amount who are not concerned about infection among all income levels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low income groups, we see a larger amount of concerns about pharmaceutical companies, getting flu from the vaccine</a:t>
            </a:r>
          </a:p>
        </p:txBody>
      </p:sp>
    </p:spTree>
    <p:extLst>
      <p:ext uri="{BB962C8B-B14F-4D97-AF65-F5344CB8AC3E}">
        <p14:creationId xmlns:p14="http://schemas.microsoft.com/office/powerpoint/2010/main" val="664734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0EC0-BACB-AEEA-78D7-B7D5EBCD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9783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/>
              <a:t>RSV Vaccination Patterns</a:t>
            </a:r>
          </a:p>
        </p:txBody>
      </p:sp>
      <p:pic>
        <p:nvPicPr>
          <p:cNvPr id="5" name="Content Placeholder 4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C58DFF5B-75DF-7ADF-CDC3-9E980EBF8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653" r="18530" b="22120"/>
          <a:stretch/>
        </p:blipFill>
        <p:spPr>
          <a:xfrm>
            <a:off x="126228" y="525162"/>
            <a:ext cx="7090118" cy="2446638"/>
          </a:xfrm>
        </p:spPr>
      </p:pic>
      <p:pic>
        <p:nvPicPr>
          <p:cNvPr id="7" name="Picture 6" descr="A graph of blue bars&#10;&#10;AI-generated content may be incorrect.">
            <a:extLst>
              <a:ext uri="{FF2B5EF4-FFF2-40B4-BE49-F238E27FC236}">
                <a16:creationId xmlns:a16="http://schemas.microsoft.com/office/drawing/2014/main" id="{209DD44B-59B3-6CDE-57AD-88364005ED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191"/>
          <a:stretch/>
        </p:blipFill>
        <p:spPr>
          <a:xfrm>
            <a:off x="126228" y="2971800"/>
            <a:ext cx="6203092" cy="388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B3A600-5CBF-C3ED-EA82-5D948FD2B200}"/>
              </a:ext>
            </a:extLst>
          </p:cNvPr>
          <p:cNvSpPr txBox="1"/>
          <p:nvPr/>
        </p:nvSpPr>
        <p:spPr>
          <a:xfrm>
            <a:off x="7216345" y="1035780"/>
            <a:ext cx="4609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Among all income levels, more children have not received the RSV antibody than who have </a:t>
            </a:r>
          </a:p>
        </p:txBody>
      </p:sp>
    </p:spTree>
    <p:extLst>
      <p:ext uri="{BB962C8B-B14F-4D97-AF65-F5344CB8AC3E}">
        <p14:creationId xmlns:p14="http://schemas.microsoft.com/office/powerpoint/2010/main" val="2238482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26803-D91A-856C-9061-AD24DB79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B008E-C0B1-171E-AB3C-C29B10C8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90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/>
              <a:t>Accepting RSV Antibody</a:t>
            </a:r>
          </a:p>
        </p:txBody>
      </p:sp>
      <p:pic>
        <p:nvPicPr>
          <p:cNvPr id="13" name="Picture 12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B4D9E8F1-A481-1AAB-9529-996D14E988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57" r="18009" b="4833"/>
          <a:stretch/>
        </p:blipFill>
        <p:spPr>
          <a:xfrm>
            <a:off x="188784" y="778476"/>
            <a:ext cx="6372654" cy="3583459"/>
          </a:xfrm>
          <a:prstGeom prst="rect">
            <a:avLst/>
          </a:prstGeom>
        </p:spPr>
      </p:pic>
      <p:pic>
        <p:nvPicPr>
          <p:cNvPr id="15" name="Picture 1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F78B3252-BB51-4CB0-9142-0D5FE763E1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710"/>
          <a:stretch/>
        </p:blipFill>
        <p:spPr>
          <a:xfrm>
            <a:off x="6561438" y="1046559"/>
            <a:ext cx="5387115" cy="3397107"/>
          </a:xfrm>
          <a:prstGeom prst="rect">
            <a:avLst/>
          </a:prstGeom>
        </p:spPr>
      </p:pic>
      <p:pic>
        <p:nvPicPr>
          <p:cNvPr id="18" name="Picture 17" descr="A graph of blue bars&#10;&#10;AI-generated content may be incorrect.">
            <a:extLst>
              <a:ext uri="{FF2B5EF4-FFF2-40B4-BE49-F238E27FC236}">
                <a16:creationId xmlns:a16="http://schemas.microsoft.com/office/drawing/2014/main" id="{CD81B9A8-196C-7607-97B0-EDB93604D4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519" t="28037" r="686" b="38345"/>
          <a:stretch/>
        </p:blipFill>
        <p:spPr>
          <a:xfrm>
            <a:off x="4815068" y="2745112"/>
            <a:ext cx="1371914" cy="12269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78685B-788D-4076-866F-339688BD88C1}"/>
              </a:ext>
            </a:extLst>
          </p:cNvPr>
          <p:cNvSpPr txBox="1"/>
          <p:nvPr/>
        </p:nvSpPr>
        <p:spPr>
          <a:xfrm>
            <a:off x="287676" y="4613097"/>
            <a:ext cx="11824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see RSV Antibody acceptance due to school requirements and healthcare provider recommendations among all income levels</a:t>
            </a:r>
          </a:p>
        </p:txBody>
      </p:sp>
    </p:spTree>
    <p:extLst>
      <p:ext uri="{BB962C8B-B14F-4D97-AF65-F5344CB8AC3E}">
        <p14:creationId xmlns:p14="http://schemas.microsoft.com/office/powerpoint/2010/main" val="382136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CCEA-EE94-8E73-AFD0-CA145C56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55023"/>
          </a:xfrm>
        </p:spPr>
        <p:txBody>
          <a:bodyPr>
            <a:normAutofit/>
          </a:bodyPr>
          <a:lstStyle/>
          <a:p>
            <a:r>
              <a:rPr lang="en-US" sz="2500" dirty="0"/>
              <a:t>Declining RSV Antibody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AFC5D08-BD51-29D0-0C2B-798D501C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61" r="33512"/>
          <a:stretch/>
        </p:blipFill>
        <p:spPr>
          <a:xfrm>
            <a:off x="138546" y="630382"/>
            <a:ext cx="4059381" cy="38862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2B8105-5765-00BF-FA42-D11D2EE1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054" y="692703"/>
            <a:ext cx="7772400" cy="388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ACA8FF-E2F5-754A-5220-EF9A415D8DC8}"/>
              </a:ext>
            </a:extLst>
          </p:cNvPr>
          <p:cNvSpPr txBox="1"/>
          <p:nvPr/>
        </p:nvSpPr>
        <p:spPr>
          <a:xfrm>
            <a:off x="544530" y="4972692"/>
            <a:ext cx="847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 a strong lack of awareness about RSV antibodies across all income levels</a:t>
            </a:r>
          </a:p>
        </p:txBody>
      </p:sp>
    </p:spTree>
    <p:extLst>
      <p:ext uri="{BB962C8B-B14F-4D97-AF65-F5344CB8AC3E}">
        <p14:creationId xmlns:p14="http://schemas.microsoft.com/office/powerpoint/2010/main" val="3696050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edical chart&#10;&#10;AI-generated content may be incorrect.">
            <a:extLst>
              <a:ext uri="{FF2B5EF4-FFF2-40B4-BE49-F238E27FC236}">
                <a16:creationId xmlns:a16="http://schemas.microsoft.com/office/drawing/2014/main" id="{8C2FAD55-C0CE-928C-3680-86F11B641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44" r="17011"/>
          <a:stretch/>
        </p:blipFill>
        <p:spPr>
          <a:xfrm>
            <a:off x="368103" y="1345915"/>
            <a:ext cx="6556678" cy="4817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01AA0C-BC66-F7DD-B664-5CE19CC49E13}"/>
              </a:ext>
            </a:extLst>
          </p:cNvPr>
          <p:cNvSpPr txBox="1"/>
          <p:nvPr/>
        </p:nvSpPr>
        <p:spPr>
          <a:xfrm>
            <a:off x="7171362" y="1756881"/>
            <a:ext cx="4767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all income levels, the main reason adults are not getting a flu vaccine is because they are not concerned about infection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all income levels, we see a small amount of participants who are more hesitant about the vaccine and its potential harmful effects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77989-FC10-45CE-2570-744E4E7C2B6C}"/>
              </a:ext>
            </a:extLst>
          </p:cNvPr>
          <p:cNvSpPr txBox="1"/>
          <p:nvPr/>
        </p:nvSpPr>
        <p:spPr>
          <a:xfrm>
            <a:off x="226031" y="509487"/>
            <a:ext cx="50369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Adults: Declining Influenza Vaccine</a:t>
            </a:r>
          </a:p>
        </p:txBody>
      </p:sp>
    </p:spTree>
    <p:extLst>
      <p:ext uri="{BB962C8B-B14F-4D97-AF65-F5344CB8AC3E}">
        <p14:creationId xmlns:p14="http://schemas.microsoft.com/office/powerpoint/2010/main" val="362407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0328-478C-499E-CC15-821A4E22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9" y="231561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/>
              <a:t>Literature: Income &amp; Vaccine Hesitancy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C7C67-12B3-CFEA-CB62-BCD3BE967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587" y="1372189"/>
            <a:ext cx="9878602" cy="4351338"/>
          </a:xfrm>
        </p:spPr>
        <p:txBody>
          <a:bodyPr>
            <a:normAutofit/>
          </a:bodyPr>
          <a:lstStyle/>
          <a:p>
            <a:r>
              <a:rPr lang="en-US" sz="1800" dirty="0"/>
              <a:t>In a study looking at low-income, racially, and ethnically diverse parents in the US, most parents (48%) were undecided and hesitant about vaccinating their children against COVID-19 (Schilling et al., 2022)</a:t>
            </a:r>
          </a:p>
          <a:p>
            <a:pPr lvl="1"/>
            <a:r>
              <a:rPr lang="en-US" sz="1400" dirty="0"/>
              <a:t>During this time period, there was steadily changing information regarding COVID vaccines and their safety, specifically for children</a:t>
            </a:r>
          </a:p>
          <a:p>
            <a:pPr lvl="1"/>
            <a:r>
              <a:rPr lang="en-US" sz="1400" dirty="0"/>
              <a:t>Many parents reported waiting for conversations and recommendations from their pediatrician before making the final decision</a:t>
            </a:r>
          </a:p>
          <a:p>
            <a:pPr lvl="1"/>
            <a:endParaRPr lang="en-US" sz="1400" dirty="0"/>
          </a:p>
          <a:p>
            <a:r>
              <a:rPr lang="en-US" sz="1800" dirty="0"/>
              <a:t>In a study looking at a nationally representative sample of US adults, low-income participants had 55% lower odds of being vaccinated for COVID-19 (Ben-</a:t>
            </a:r>
            <a:r>
              <a:rPr lang="en-US" sz="1800" dirty="0" err="1"/>
              <a:t>Umeh</a:t>
            </a:r>
            <a:r>
              <a:rPr lang="en-US" sz="1800" dirty="0"/>
              <a:t> &amp; Kim, 2024)</a:t>
            </a:r>
          </a:p>
          <a:p>
            <a:pPr lvl="1"/>
            <a:r>
              <a:rPr lang="en-US" sz="1400" dirty="0"/>
              <a:t>The high-income group was the most likely to have received the COVID-19 vaccine and multiple booster shots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395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71108-493D-24D6-3506-B39FD380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48B2-1294-9679-CECF-CF774BAE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9388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/>
              <a:t>Sought Medical Care (Adult)</a:t>
            </a:r>
          </a:p>
        </p:txBody>
      </p:sp>
      <p:pic>
        <p:nvPicPr>
          <p:cNvPr id="5" name="Content Placeholder 4" descr="A screenshot of a medical survey&#10;&#10;AI-generated content may be incorrect.">
            <a:extLst>
              <a:ext uri="{FF2B5EF4-FFF2-40B4-BE49-F238E27FC236}">
                <a16:creationId xmlns:a16="http://schemas.microsoft.com/office/drawing/2014/main" id="{F7591BA0-7626-BBDF-A74D-F937F28AB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544" r="32806"/>
          <a:stretch/>
        </p:blipFill>
        <p:spPr>
          <a:xfrm>
            <a:off x="4073236" y="831417"/>
            <a:ext cx="4169890" cy="3886200"/>
          </a:xfrm>
        </p:spPr>
      </p:pic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1635C44C-8239-053A-EEFF-227FFABE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56" r="32264"/>
          <a:stretch/>
        </p:blipFill>
        <p:spPr>
          <a:xfrm>
            <a:off x="8205151" y="831417"/>
            <a:ext cx="3911265" cy="3550516"/>
          </a:xfrm>
          <a:prstGeom prst="rect">
            <a:avLst/>
          </a:prstGeom>
        </p:spPr>
      </p:pic>
      <p:pic>
        <p:nvPicPr>
          <p:cNvPr id="9" name="Picture 8" descr="A screenshot of a medical care report&#10;&#10;AI-generated content may be incorrect.">
            <a:extLst>
              <a:ext uri="{FF2B5EF4-FFF2-40B4-BE49-F238E27FC236}">
                <a16:creationId xmlns:a16="http://schemas.microsoft.com/office/drawing/2014/main" id="{21AE0DA0-09F4-B979-C7CA-94824F05A7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91" r="32263"/>
          <a:stretch/>
        </p:blipFill>
        <p:spPr>
          <a:xfrm>
            <a:off x="199946" y="831417"/>
            <a:ext cx="3873290" cy="355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31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7A9C8-7412-82E9-AAE9-B368C39F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DAB1-E419-E41E-9DE5-EC2AB2A8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98131"/>
          </a:xfrm>
        </p:spPr>
        <p:txBody>
          <a:bodyPr>
            <a:normAutofit/>
          </a:bodyPr>
          <a:lstStyle/>
          <a:p>
            <a:r>
              <a:rPr lang="en-US" sz="2500" dirty="0"/>
              <a:t>Sought Medical Care (Children)</a:t>
            </a:r>
          </a:p>
        </p:txBody>
      </p:sp>
      <p:pic>
        <p:nvPicPr>
          <p:cNvPr id="11" name="Content Placeholder 10" descr="A screenshot of a medical data&#10;&#10;AI-generated content may be incorrect.">
            <a:extLst>
              <a:ext uri="{FF2B5EF4-FFF2-40B4-BE49-F238E27FC236}">
                <a16:creationId xmlns:a16="http://schemas.microsoft.com/office/drawing/2014/main" id="{F8357EA0-D6F0-EB94-D03E-E30E0F8C4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689" r="31851"/>
          <a:stretch/>
        </p:blipFill>
        <p:spPr>
          <a:xfrm>
            <a:off x="199408" y="633918"/>
            <a:ext cx="4453227" cy="3875126"/>
          </a:xfrm>
        </p:spPr>
      </p:pic>
      <p:pic>
        <p:nvPicPr>
          <p:cNvPr id="13" name="Picture 12" descr="A graph showing the results of a patient's disease&#10;&#10;AI-generated content may be incorrect.">
            <a:extLst>
              <a:ext uri="{FF2B5EF4-FFF2-40B4-BE49-F238E27FC236}">
                <a16:creationId xmlns:a16="http://schemas.microsoft.com/office/drawing/2014/main" id="{7F25A5F1-871E-DEFC-C414-EC546F46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952"/>
          <a:stretch/>
        </p:blipFill>
        <p:spPr>
          <a:xfrm>
            <a:off x="5257800" y="698131"/>
            <a:ext cx="5818496" cy="3634366"/>
          </a:xfrm>
          <a:prstGeom prst="rect">
            <a:avLst/>
          </a:prstGeom>
        </p:spPr>
      </p:pic>
      <p:pic>
        <p:nvPicPr>
          <p:cNvPr id="14" name="Picture 13" descr="A graph showing the results of a patient's disease&#10;&#10;AI-generated content may be incorrect.">
            <a:extLst>
              <a:ext uri="{FF2B5EF4-FFF2-40B4-BE49-F238E27FC236}">
                <a16:creationId xmlns:a16="http://schemas.microsoft.com/office/drawing/2014/main" id="{CA3BD167-B632-C3F8-2C36-A80FFF4D77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20" t="27405" b="35618"/>
          <a:stretch/>
        </p:blipFill>
        <p:spPr>
          <a:xfrm>
            <a:off x="10238515" y="3207806"/>
            <a:ext cx="1408672" cy="134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31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several graphs&#10;&#10;AI-generated content may be incorrect.">
            <a:extLst>
              <a:ext uri="{FF2B5EF4-FFF2-40B4-BE49-F238E27FC236}">
                <a16:creationId xmlns:a16="http://schemas.microsoft.com/office/drawing/2014/main" id="{A2656BFD-84DD-DFFA-714F-08808B57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2" y="1240141"/>
            <a:ext cx="5746678" cy="2873339"/>
          </a:xfrm>
          <a:prstGeom prst="rect">
            <a:avLst/>
          </a:prstGeom>
        </p:spPr>
      </p:pic>
      <p:pic>
        <p:nvPicPr>
          <p:cNvPr id="9" name="Picture 8" descr="A close-up of several blue graphs&#10;&#10;AI-generated content may be incorrect.">
            <a:extLst>
              <a:ext uri="{FF2B5EF4-FFF2-40B4-BE49-F238E27FC236}">
                <a16:creationId xmlns:a16="http://schemas.microsoft.com/office/drawing/2014/main" id="{960501D4-84C9-469F-73B1-BB5BAC9C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4906"/>
            <a:ext cx="5876818" cy="2938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696DA-49B0-1246-3D50-A1F985937C47}"/>
              </a:ext>
            </a:extLst>
          </p:cNvPr>
          <p:cNvSpPr txBox="1"/>
          <p:nvPr/>
        </p:nvSpPr>
        <p:spPr>
          <a:xfrm>
            <a:off x="113016" y="287677"/>
            <a:ext cx="41079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Reducing Contact (Children)</a:t>
            </a:r>
          </a:p>
        </p:txBody>
      </p:sp>
    </p:spTree>
    <p:extLst>
      <p:ext uri="{BB962C8B-B14F-4D97-AF65-F5344CB8AC3E}">
        <p14:creationId xmlns:p14="http://schemas.microsoft.com/office/powerpoint/2010/main" val="404876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78E2-1314-E52A-5D68-66675285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A close-up of several graphs&#10;&#10;AI-generated content may be incorrect.">
            <a:extLst>
              <a:ext uri="{FF2B5EF4-FFF2-40B4-BE49-F238E27FC236}">
                <a16:creationId xmlns:a16="http://schemas.microsoft.com/office/drawing/2014/main" id="{4A7E1704-FB8C-3F02-2A58-7045DAA8B4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389"/>
          <a:stretch/>
        </p:blipFill>
        <p:spPr>
          <a:xfrm>
            <a:off x="79064" y="488972"/>
            <a:ext cx="5247731" cy="3215087"/>
          </a:xfrm>
          <a:prstGeom prst="rect">
            <a:avLst/>
          </a:prstGeom>
        </p:spPr>
      </p:pic>
      <p:pic>
        <p:nvPicPr>
          <p:cNvPr id="13" name="Picture 12" descr="A close-up of several graphs&#10;&#10;AI-generated content may be incorrect.">
            <a:extLst>
              <a:ext uri="{FF2B5EF4-FFF2-40B4-BE49-F238E27FC236}">
                <a16:creationId xmlns:a16="http://schemas.microsoft.com/office/drawing/2014/main" id="{73AA5612-D102-D4F3-5EB5-0EF75BD6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316"/>
          <a:stretch/>
        </p:blipFill>
        <p:spPr>
          <a:xfrm>
            <a:off x="79064" y="3704059"/>
            <a:ext cx="4920013" cy="3011617"/>
          </a:xfrm>
          <a:prstGeom prst="rect">
            <a:avLst/>
          </a:prstGeom>
        </p:spPr>
      </p:pic>
      <p:pic>
        <p:nvPicPr>
          <p:cNvPr id="19" name="Picture 18" descr="A close-up of several graphs&#10;&#10;AI-generated content may be incorrect.">
            <a:extLst>
              <a:ext uri="{FF2B5EF4-FFF2-40B4-BE49-F238E27FC236}">
                <a16:creationId xmlns:a16="http://schemas.microsoft.com/office/drawing/2014/main" id="{0D177FE9-41FA-98B4-B73D-A80E79A9C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73" y="650072"/>
            <a:ext cx="6436501" cy="32182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052005-2C5C-C885-D1C1-DBC7F951C3DA}"/>
              </a:ext>
            </a:extLst>
          </p:cNvPr>
          <p:cNvSpPr txBox="1"/>
          <p:nvPr/>
        </p:nvSpPr>
        <p:spPr>
          <a:xfrm>
            <a:off x="-55114" y="30952"/>
            <a:ext cx="45515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Disease Concern Among Adults</a:t>
            </a:r>
          </a:p>
        </p:txBody>
      </p:sp>
    </p:spTree>
    <p:extLst>
      <p:ext uri="{BB962C8B-B14F-4D97-AF65-F5344CB8AC3E}">
        <p14:creationId xmlns:p14="http://schemas.microsoft.com/office/powerpoint/2010/main" val="3709954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omparison of blue and purple bars&#10;&#10;AI-generated content may be incorrect.">
            <a:extLst>
              <a:ext uri="{FF2B5EF4-FFF2-40B4-BE49-F238E27FC236}">
                <a16:creationId xmlns:a16="http://schemas.microsoft.com/office/drawing/2014/main" id="{279405B3-3CC2-11E9-69AC-244C5DA5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87" r="18806" b="21197"/>
          <a:stretch/>
        </p:blipFill>
        <p:spPr>
          <a:xfrm>
            <a:off x="186348" y="2421151"/>
            <a:ext cx="6522677" cy="2302269"/>
          </a:xfrm>
          <a:prstGeom prst="rect">
            <a:avLst/>
          </a:prstGeom>
        </p:spPr>
      </p:pic>
      <p:pic>
        <p:nvPicPr>
          <p:cNvPr id="5" name="Picture 4" descr="A close-up of a graph&#10;&#10;AI-generated content may be incorrect.">
            <a:extLst>
              <a:ext uri="{FF2B5EF4-FFF2-40B4-BE49-F238E27FC236}">
                <a16:creationId xmlns:a16="http://schemas.microsoft.com/office/drawing/2014/main" id="{0187BCC4-F965-CFA3-090C-35495E72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83" r="18436" b="22377"/>
          <a:stretch/>
        </p:blipFill>
        <p:spPr>
          <a:xfrm>
            <a:off x="277942" y="4649057"/>
            <a:ext cx="6339488" cy="2208943"/>
          </a:xfrm>
          <a:prstGeom prst="rect">
            <a:avLst/>
          </a:prstGeom>
        </p:spPr>
      </p:pic>
      <p:pic>
        <p:nvPicPr>
          <p:cNvPr id="6" name="Picture 5" descr="A close-up of a graph&#10;&#10;AI-generated content may be incorrect.">
            <a:extLst>
              <a:ext uri="{FF2B5EF4-FFF2-40B4-BE49-F238E27FC236}">
                <a16:creationId xmlns:a16="http://schemas.microsoft.com/office/drawing/2014/main" id="{9A3F5D35-456F-6C06-1348-423BE829A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79" r="18263" b="21778"/>
          <a:stretch/>
        </p:blipFill>
        <p:spPr>
          <a:xfrm>
            <a:off x="186348" y="164386"/>
            <a:ext cx="6352928" cy="2212975"/>
          </a:xfrm>
          <a:prstGeom prst="rect">
            <a:avLst/>
          </a:prstGeom>
        </p:spPr>
      </p:pic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DBCCDA15-3895-52A1-20BB-AAD710A7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133" t="32287" r="-925" b="32287"/>
          <a:stretch/>
        </p:blipFill>
        <p:spPr>
          <a:xfrm>
            <a:off x="6709025" y="582504"/>
            <a:ext cx="1460568" cy="1376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E5E84F-E48F-0DF8-4753-74E33B0397F5}"/>
              </a:ext>
            </a:extLst>
          </p:cNvPr>
          <p:cNvSpPr txBox="1"/>
          <p:nvPr/>
        </p:nvSpPr>
        <p:spPr>
          <a:xfrm>
            <a:off x="8169369" y="315644"/>
            <a:ext cx="40226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Changed Behavior Due to Disease</a:t>
            </a:r>
          </a:p>
        </p:txBody>
      </p:sp>
    </p:spTree>
    <p:extLst>
      <p:ext uri="{BB962C8B-B14F-4D97-AF65-F5344CB8AC3E}">
        <p14:creationId xmlns:p14="http://schemas.microsoft.com/office/powerpoint/2010/main" val="357002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8485-A950-3C54-C557-00E7F7EF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042" y="-246821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/>
              <a:t>Recent Health</a:t>
            </a:r>
          </a:p>
        </p:txBody>
      </p:sp>
      <p:pic>
        <p:nvPicPr>
          <p:cNvPr id="17" name="Picture 16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6BC5974B-682A-99AB-A96C-0CBD5DFD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50" r="18194" b="14468"/>
          <a:stretch/>
        </p:blipFill>
        <p:spPr>
          <a:xfrm>
            <a:off x="29158" y="693806"/>
            <a:ext cx="5917915" cy="2643395"/>
          </a:xfrm>
          <a:prstGeom prst="rect">
            <a:avLst/>
          </a:prstGeom>
        </p:spPr>
      </p:pic>
      <p:pic>
        <p:nvPicPr>
          <p:cNvPr id="19" name="Picture 1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96B2547-34A2-5DD0-1108-2B71A85A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510"/>
          <a:stretch/>
        </p:blipFill>
        <p:spPr>
          <a:xfrm>
            <a:off x="123261" y="3637400"/>
            <a:ext cx="4869978" cy="3025198"/>
          </a:xfrm>
          <a:prstGeom prst="rect">
            <a:avLst/>
          </a:prstGeom>
        </p:spPr>
      </p:pic>
      <p:pic>
        <p:nvPicPr>
          <p:cNvPr id="21" name="Picture 20" descr="A row of blue bars&#10;&#10;AI-generated content may be incorrect.">
            <a:extLst>
              <a:ext uri="{FF2B5EF4-FFF2-40B4-BE49-F238E27FC236}">
                <a16:creationId xmlns:a16="http://schemas.microsoft.com/office/drawing/2014/main" id="{655ACCE0-5BBB-E9E7-9FEF-7AD4757F64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686" r="18194" b="11438"/>
          <a:stretch/>
        </p:blipFill>
        <p:spPr>
          <a:xfrm>
            <a:off x="6019273" y="798204"/>
            <a:ext cx="5991217" cy="2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87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blue graphs&#10;&#10;AI-generated content may be incorrect.">
            <a:extLst>
              <a:ext uri="{FF2B5EF4-FFF2-40B4-BE49-F238E27FC236}">
                <a16:creationId xmlns:a16="http://schemas.microsoft.com/office/drawing/2014/main" id="{11982D13-B6D3-7942-0B90-0302B4E1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13" r="18287" b="4407"/>
          <a:stretch/>
        </p:blipFill>
        <p:spPr>
          <a:xfrm>
            <a:off x="5258111" y="493157"/>
            <a:ext cx="6689665" cy="3711917"/>
          </a:xfrm>
          <a:prstGeom prst="rect">
            <a:avLst/>
          </a:prstGeom>
        </p:spPr>
      </p:pic>
      <p:pic>
        <p:nvPicPr>
          <p:cNvPr id="5" name="Picture 4" descr="A group of blue and white graphs&#10;&#10;AI-generated content may be incorrect.">
            <a:extLst>
              <a:ext uri="{FF2B5EF4-FFF2-40B4-BE49-F238E27FC236}">
                <a16:creationId xmlns:a16="http://schemas.microsoft.com/office/drawing/2014/main" id="{99D646F2-4F57-C107-4F87-A0734AE2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668"/>
          <a:stretch/>
        </p:blipFill>
        <p:spPr>
          <a:xfrm>
            <a:off x="244224" y="3429000"/>
            <a:ext cx="4840235" cy="3050616"/>
          </a:xfrm>
          <a:prstGeom prst="rect">
            <a:avLst/>
          </a:prstGeom>
        </p:spPr>
      </p:pic>
      <p:pic>
        <p:nvPicPr>
          <p:cNvPr id="6" name="Picture 5" descr="A group of blue and white graphs&#10;&#10;AI-generated content may be incorrect.">
            <a:extLst>
              <a:ext uri="{FF2B5EF4-FFF2-40B4-BE49-F238E27FC236}">
                <a16:creationId xmlns:a16="http://schemas.microsoft.com/office/drawing/2014/main" id="{9FE60517-B604-9399-AE63-8D47558FB1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312"/>
          <a:stretch/>
        </p:blipFill>
        <p:spPr>
          <a:xfrm>
            <a:off x="79214" y="264360"/>
            <a:ext cx="5170256" cy="316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5EBEA5-2D55-433A-FE86-5A49994DD3F8}"/>
              </a:ext>
            </a:extLst>
          </p:cNvPr>
          <p:cNvSpPr txBox="1"/>
          <p:nvPr/>
        </p:nvSpPr>
        <p:spPr>
          <a:xfrm>
            <a:off x="0" y="9052"/>
            <a:ext cx="300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Illness in the past 12 Months</a:t>
            </a:r>
          </a:p>
        </p:txBody>
      </p:sp>
    </p:spTree>
    <p:extLst>
      <p:ext uri="{BB962C8B-B14F-4D97-AF65-F5344CB8AC3E}">
        <p14:creationId xmlns:p14="http://schemas.microsoft.com/office/powerpoint/2010/main" val="1877733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ctivity with different colored bars&#10;&#10;AI-generated content may be incorrect.">
            <a:extLst>
              <a:ext uri="{FF2B5EF4-FFF2-40B4-BE49-F238E27FC236}">
                <a16:creationId xmlns:a16="http://schemas.microsoft.com/office/drawing/2014/main" id="{C07D96BC-9BDF-FE16-E770-AEEC2C4C4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973" y="213007"/>
            <a:ext cx="6425629" cy="3212815"/>
          </a:xfrm>
          <a:prstGeom prst="rect">
            <a:avLst/>
          </a:prstGeom>
        </p:spPr>
      </p:pic>
      <p:pic>
        <p:nvPicPr>
          <p:cNvPr id="5" name="Picture 4" descr="A graph of health interferfers with activity&#10;&#10;AI-generated content may be incorrect.">
            <a:extLst>
              <a:ext uri="{FF2B5EF4-FFF2-40B4-BE49-F238E27FC236}">
                <a16:creationId xmlns:a16="http://schemas.microsoft.com/office/drawing/2014/main" id="{1E551138-717C-4C61-B2FB-ABC8195B04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126"/>
          <a:stretch/>
        </p:blipFill>
        <p:spPr>
          <a:xfrm>
            <a:off x="119008" y="3192244"/>
            <a:ext cx="5566688" cy="3441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7EFEC-D5C7-0E8E-2043-A6EAD2D63862}"/>
              </a:ext>
            </a:extLst>
          </p:cNvPr>
          <p:cNvSpPr txBox="1"/>
          <p:nvPr/>
        </p:nvSpPr>
        <p:spPr>
          <a:xfrm>
            <a:off x="1398" y="28341"/>
            <a:ext cx="580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Days Out of the Month that Health Interferes with Activity</a:t>
            </a:r>
          </a:p>
        </p:txBody>
      </p:sp>
      <p:pic>
        <p:nvPicPr>
          <p:cNvPr id="7" name="Content Placeholder 4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464552B1-2029-0EBE-7E0E-8FDEA5371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1" t="10083" r="18526" b="8694"/>
          <a:stretch/>
        </p:blipFill>
        <p:spPr>
          <a:xfrm>
            <a:off x="135197" y="528395"/>
            <a:ext cx="5550499" cy="2766705"/>
          </a:xfrm>
        </p:spPr>
      </p:pic>
    </p:spTree>
    <p:extLst>
      <p:ext uri="{BB962C8B-B14F-4D97-AF65-F5344CB8AC3E}">
        <p14:creationId xmlns:p14="http://schemas.microsoft.com/office/powerpoint/2010/main" val="1280488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AI-generated content may be incorrect.">
            <a:extLst>
              <a:ext uri="{FF2B5EF4-FFF2-40B4-BE49-F238E27FC236}">
                <a16:creationId xmlns:a16="http://schemas.microsoft.com/office/drawing/2014/main" id="{C661DEE0-AFAC-EA3D-1630-59090679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2" y="574815"/>
            <a:ext cx="7772400" cy="388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EAFBB-DDF1-B01D-06D6-1704E0F46423}"/>
              </a:ext>
            </a:extLst>
          </p:cNvPr>
          <p:cNvSpPr txBox="1"/>
          <p:nvPr/>
        </p:nvSpPr>
        <p:spPr>
          <a:xfrm>
            <a:off x="226031" y="205483"/>
            <a:ext cx="19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COVID-19 Testing</a:t>
            </a:r>
          </a:p>
        </p:txBody>
      </p:sp>
    </p:spTree>
    <p:extLst>
      <p:ext uri="{BB962C8B-B14F-4D97-AF65-F5344CB8AC3E}">
        <p14:creationId xmlns:p14="http://schemas.microsoft.com/office/powerpoint/2010/main" val="2654581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5F0F9-6C21-B7C8-1497-5BAF8AAC7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6722-8AA7-060F-85B5-89205882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5500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/>
              <a:t>COVID-19 Vaccination Patterns</a:t>
            </a:r>
          </a:p>
        </p:txBody>
      </p:sp>
      <p:pic>
        <p:nvPicPr>
          <p:cNvPr id="11" name="Content Placeholder 10" descr="A graph of a number of blue and black bars&#10;&#10;AI-generated content may be incorrect.">
            <a:extLst>
              <a:ext uri="{FF2B5EF4-FFF2-40B4-BE49-F238E27FC236}">
                <a16:creationId xmlns:a16="http://schemas.microsoft.com/office/drawing/2014/main" id="{F8064EB2-3A45-ED07-C583-92B4D66F2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1782" r="18207" b="18456"/>
          <a:stretch/>
        </p:blipFill>
        <p:spPr>
          <a:xfrm>
            <a:off x="182493" y="800969"/>
            <a:ext cx="5705337" cy="2084308"/>
          </a:xfrm>
        </p:spPr>
      </p:pic>
      <p:pic>
        <p:nvPicPr>
          <p:cNvPr id="13" name="Picture 12" descr="A graph of a number of people with no one&#10;&#10;AI-generated content may be incorrect.">
            <a:extLst>
              <a:ext uri="{FF2B5EF4-FFF2-40B4-BE49-F238E27FC236}">
                <a16:creationId xmlns:a16="http://schemas.microsoft.com/office/drawing/2014/main" id="{296CA658-7145-7755-AFF7-2A04F5E09B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606"/>
          <a:stretch/>
        </p:blipFill>
        <p:spPr>
          <a:xfrm>
            <a:off x="182493" y="2974436"/>
            <a:ext cx="4326007" cy="2759127"/>
          </a:xfrm>
          <a:prstGeom prst="rect">
            <a:avLst/>
          </a:prstGeom>
        </p:spPr>
      </p:pic>
      <p:pic>
        <p:nvPicPr>
          <p:cNvPr id="22" name="Content Placeholder 4" descr="A close-up of a graph&#10;&#10;AI-generated content may be incorrect.">
            <a:extLst>
              <a:ext uri="{FF2B5EF4-FFF2-40B4-BE49-F238E27FC236}">
                <a16:creationId xmlns:a16="http://schemas.microsoft.com/office/drawing/2014/main" id="{75910284-0E80-2264-385F-A505A49160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019" r="17968" b="20722"/>
          <a:stretch/>
        </p:blipFill>
        <p:spPr>
          <a:xfrm>
            <a:off x="6164193" y="790236"/>
            <a:ext cx="5568951" cy="19775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716BE6-1E7D-476F-A9FB-8AC6A5C9F662}"/>
              </a:ext>
            </a:extLst>
          </p:cNvPr>
          <p:cNvSpPr txBox="1"/>
          <p:nvPr/>
        </p:nvSpPr>
        <p:spPr>
          <a:xfrm>
            <a:off x="6304169" y="2767779"/>
            <a:ext cx="57053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all Yes groups, we see that the highest income bracket  has the highest proportion of vaccinated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adults, it seems that there is a direct relationship between income and vaccination (Proportion for Yes increases with income, Proportion for No decreases with income)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See similar pattern for children 6-18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children under 5, we see the highest vaccination rates for both low and highest incomes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Although we see that most children under 5 are not vaccinated. </a:t>
            </a:r>
          </a:p>
        </p:txBody>
      </p:sp>
      <p:pic>
        <p:nvPicPr>
          <p:cNvPr id="26" name="Picture 25" descr="A graph of a number of people with no one&#10;&#10;AI-generated content may be incorrect.">
            <a:extLst>
              <a:ext uri="{FF2B5EF4-FFF2-40B4-BE49-F238E27FC236}">
                <a16:creationId xmlns:a16="http://schemas.microsoft.com/office/drawing/2014/main" id="{9191534A-08F0-26EC-260C-E8E32B52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796" t="29664" b="32496"/>
          <a:stretch/>
        </p:blipFill>
        <p:spPr>
          <a:xfrm>
            <a:off x="4548397" y="3268154"/>
            <a:ext cx="1755772" cy="164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9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7B39-7B18-CCB0-CCCE-4B2ACD63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5764"/>
            <a:ext cx="10515600" cy="1325563"/>
          </a:xfrm>
        </p:spPr>
        <p:txBody>
          <a:bodyPr>
            <a:normAutofit/>
          </a:bodyPr>
          <a:lstStyle/>
          <a:p>
            <a:r>
              <a:rPr lang="en-US" sz="2500" dirty="0"/>
              <a:t>COVID-19 Vaccine Received</a:t>
            </a:r>
          </a:p>
        </p:txBody>
      </p:sp>
      <p:pic>
        <p:nvPicPr>
          <p:cNvPr id="4" name="Picture 3" descr="A graph of blue and black bars&#10;&#10;AI-generated content may be incorrect.">
            <a:extLst>
              <a:ext uri="{FF2B5EF4-FFF2-40B4-BE49-F238E27FC236}">
                <a16:creationId xmlns:a16="http://schemas.microsoft.com/office/drawing/2014/main" id="{EC2BB5E9-9F08-FC9F-3BAD-CEC3AAB4D7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20157"/>
          <a:stretch/>
        </p:blipFill>
        <p:spPr>
          <a:xfrm>
            <a:off x="103166" y="2204727"/>
            <a:ext cx="4783138" cy="2995316"/>
          </a:xfrm>
          <a:prstGeom prst="rect">
            <a:avLst/>
          </a:prstGeom>
        </p:spPr>
      </p:pic>
      <p:pic>
        <p:nvPicPr>
          <p:cNvPr id="5" name="Content Placeholder 4" descr="A diagram showing different types of graphs&#10;&#10;AI-generated content may be incorrect.">
            <a:extLst>
              <a:ext uri="{FF2B5EF4-FFF2-40B4-BE49-F238E27FC236}">
                <a16:creationId xmlns:a16="http://schemas.microsoft.com/office/drawing/2014/main" id="{2B227307-87DA-DF53-4DF8-6C9C23C16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5173" r="18362" b="27253"/>
          <a:stretch/>
        </p:blipFill>
        <p:spPr>
          <a:xfrm>
            <a:off x="169862" y="463545"/>
            <a:ext cx="6015038" cy="1752603"/>
          </a:xfrm>
        </p:spPr>
      </p:pic>
      <p:pic>
        <p:nvPicPr>
          <p:cNvPr id="6" name="Picture 5" descr="A row of blue and purple bars&#10;&#10;AI-generated content may be incorrect.">
            <a:extLst>
              <a:ext uri="{FF2B5EF4-FFF2-40B4-BE49-F238E27FC236}">
                <a16:creationId xmlns:a16="http://schemas.microsoft.com/office/drawing/2014/main" id="{FB649D8E-D1D3-A50C-C718-524ED830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651" r="18373" b="25425"/>
          <a:stretch/>
        </p:blipFill>
        <p:spPr>
          <a:xfrm>
            <a:off x="169862" y="5197653"/>
            <a:ext cx="5494338" cy="1612900"/>
          </a:xfrm>
          <a:prstGeom prst="rect">
            <a:avLst/>
          </a:prstGeom>
        </p:spPr>
      </p:pic>
      <p:pic>
        <p:nvPicPr>
          <p:cNvPr id="8" name="Picture 7" descr="A graph of a number of people with no one&#10;&#10;AI-generated content may be incorrect.">
            <a:extLst>
              <a:ext uri="{FF2B5EF4-FFF2-40B4-BE49-F238E27FC236}">
                <a16:creationId xmlns:a16="http://schemas.microsoft.com/office/drawing/2014/main" id="{409B5D67-661A-B8B8-9710-300FFC96F3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0029" t="29128" b="32029"/>
          <a:stretch/>
        </p:blipFill>
        <p:spPr>
          <a:xfrm>
            <a:off x="4971235" y="2550309"/>
            <a:ext cx="1638946" cy="1593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4F3BB4-6505-CB0F-4774-E24F2B9C92C6}"/>
              </a:ext>
            </a:extLst>
          </p:cNvPr>
          <p:cNvSpPr txBox="1"/>
          <p:nvPr/>
        </p:nvSpPr>
        <p:spPr>
          <a:xfrm>
            <a:off x="7035462" y="1119148"/>
            <a:ext cx="37822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children under 5 have only the primary vaccine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6-18 age group, low income is the most likely to have multiple boosters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adults, lower income is most likely to get only the primary COVID vaccine, while highest income is likely to have multiple boosters</a:t>
            </a:r>
          </a:p>
        </p:txBody>
      </p:sp>
    </p:spTree>
    <p:extLst>
      <p:ext uri="{BB962C8B-B14F-4D97-AF65-F5344CB8AC3E}">
        <p14:creationId xmlns:p14="http://schemas.microsoft.com/office/powerpoint/2010/main" val="388127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FDCFE70-1886-E50E-3D0E-CED68475D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685" r="33802"/>
          <a:stretch/>
        </p:blipFill>
        <p:spPr>
          <a:xfrm>
            <a:off x="127000" y="770731"/>
            <a:ext cx="4483100" cy="4351338"/>
          </a:xfr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B371DF0B-6AAA-1B22-1D9E-AF6C392A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117"/>
          <a:stretch/>
        </p:blipFill>
        <p:spPr>
          <a:xfrm>
            <a:off x="4893081" y="826198"/>
            <a:ext cx="6732544" cy="4161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3DB34-9C13-691B-A179-94F42106F230}"/>
              </a:ext>
            </a:extLst>
          </p:cNvPr>
          <p:cNvSpPr txBox="1"/>
          <p:nvPr/>
        </p:nvSpPr>
        <p:spPr>
          <a:xfrm>
            <a:off x="127000" y="81006"/>
            <a:ext cx="64197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Declining COVID-19  Vaccine among Children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F046F-07C7-C0DA-A2EC-5D79F1EB9E42}"/>
              </a:ext>
            </a:extLst>
          </p:cNvPr>
          <p:cNvSpPr txBox="1"/>
          <p:nvPr/>
        </p:nvSpPr>
        <p:spPr>
          <a:xfrm>
            <a:off x="392793" y="5256272"/>
            <a:ext cx="4217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Due to children being ineligible, rather than due to lack of access or anti-vaccine beliefs (especially among middle and higher 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Many (especially low income) are not concerned about infection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49596-9856-6CE6-06D5-284BDE66593A}"/>
              </a:ext>
            </a:extLst>
          </p:cNvPr>
          <p:cNvSpPr txBox="1"/>
          <p:nvPr/>
        </p:nvSpPr>
        <p:spPr>
          <a:xfrm>
            <a:off x="5527498" y="5200805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see a large amount worried about adverse effects of the vaccine among all income levels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Among all income levels, we see a lack of concern about infection</a:t>
            </a:r>
          </a:p>
        </p:txBody>
      </p:sp>
    </p:spTree>
    <p:extLst>
      <p:ext uri="{BB962C8B-B14F-4D97-AF65-F5344CB8AC3E}">
        <p14:creationId xmlns:p14="http://schemas.microsoft.com/office/powerpoint/2010/main" val="203702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A9EF3-C075-EF96-6AE0-BC27F1C43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2133-7D31-1846-3896-58ACF39C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75271"/>
          </a:xfrm>
        </p:spPr>
        <p:txBody>
          <a:bodyPr>
            <a:normAutofit/>
          </a:bodyPr>
          <a:lstStyle/>
          <a:p>
            <a:r>
              <a:rPr lang="en-US" sz="2500" dirty="0"/>
              <a:t>Declining Vaccines Among Adults</a:t>
            </a:r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6DE7C164-C004-748F-3E3B-E154A255F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928" r="17577"/>
          <a:stretch/>
        </p:blipFill>
        <p:spPr>
          <a:xfrm>
            <a:off x="215757" y="1092920"/>
            <a:ext cx="6679803" cy="494828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83C903-E787-220A-58C2-E5EFBCECCDF2}"/>
              </a:ext>
            </a:extLst>
          </p:cNvPr>
          <p:cNvSpPr txBox="1"/>
          <p:nvPr/>
        </p:nvSpPr>
        <p:spPr>
          <a:xfrm>
            <a:off x="6895560" y="1448656"/>
            <a:ext cx="49911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Among all income levels, we see beliefs about the danger of the COVID-19 Vaccine as well as a lack of concern about infection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incomes seem to have stronger beliefs about their concern of infection and riskiness of the vaccine</a:t>
            </a:r>
          </a:p>
        </p:txBody>
      </p:sp>
    </p:spTree>
    <p:extLst>
      <p:ext uri="{BB962C8B-B14F-4D97-AF65-F5344CB8AC3E}">
        <p14:creationId xmlns:p14="http://schemas.microsoft.com/office/powerpoint/2010/main" val="97867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C6D7-0CAB-4A85-22DE-FE33DB7B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5855"/>
          </a:xfrm>
        </p:spPr>
        <p:txBody>
          <a:bodyPr>
            <a:normAutofit/>
          </a:bodyPr>
          <a:lstStyle/>
          <a:p>
            <a:r>
              <a:rPr lang="en-US" sz="2500" dirty="0"/>
              <a:t>Reducing Contact While Sick</a:t>
            </a:r>
          </a:p>
        </p:txBody>
      </p:sp>
      <p:pic>
        <p:nvPicPr>
          <p:cNvPr id="5" name="Content Placeholder 4" descr="A close-up of a graph&#10;&#10;AI-generated content may be incorrect.">
            <a:extLst>
              <a:ext uri="{FF2B5EF4-FFF2-40B4-BE49-F238E27FC236}">
                <a16:creationId xmlns:a16="http://schemas.microsoft.com/office/drawing/2014/main" id="{9343BBBF-2E06-F9BE-0894-B4038A7F2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8290" r="18446" b="21394"/>
          <a:stretch/>
        </p:blipFill>
        <p:spPr>
          <a:xfrm>
            <a:off x="207586" y="693113"/>
            <a:ext cx="5628135" cy="2081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DD683-B04E-DAEA-5115-DD67D1D5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86" y="3049648"/>
            <a:ext cx="6113124" cy="3056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1B26EE-3715-C69F-B6EF-0E011A1EE923}"/>
              </a:ext>
            </a:extLst>
          </p:cNvPr>
          <p:cNvSpPr txBox="1"/>
          <p:nvPr/>
        </p:nvSpPr>
        <p:spPr>
          <a:xfrm>
            <a:off x="6356281" y="4285541"/>
            <a:ext cx="50857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the case of older children, all income levels except the lowest had very high levels of reduced contact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When looking at reasoning,  we see among lower income levels that participants report higher instances of being unable to take time off to keep the children home</a:t>
            </a:r>
          </a:p>
        </p:txBody>
      </p:sp>
      <p:pic>
        <p:nvPicPr>
          <p:cNvPr id="9" name="Content Placeholder 4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4A5046DD-E77F-A4F4-69FA-713BCC7392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463"/>
          <a:stretch/>
        </p:blipFill>
        <p:spPr>
          <a:xfrm>
            <a:off x="6356281" y="693113"/>
            <a:ext cx="5402103" cy="33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0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covid-19&#10;&#10;AI-generated content may be incorrect.">
            <a:extLst>
              <a:ext uri="{FF2B5EF4-FFF2-40B4-BE49-F238E27FC236}">
                <a16:creationId xmlns:a16="http://schemas.microsoft.com/office/drawing/2014/main" id="{B40F8AF8-E652-D9D2-FFB5-47FF59F3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23" r="18628" b="10535"/>
          <a:stretch/>
        </p:blipFill>
        <p:spPr>
          <a:xfrm>
            <a:off x="250861" y="3204476"/>
            <a:ext cx="6324600" cy="3102796"/>
          </a:xfrm>
          <a:prstGeom prst="rect">
            <a:avLst/>
          </a:prstGeom>
        </p:spPr>
      </p:pic>
      <p:pic>
        <p:nvPicPr>
          <p:cNvPr id="12" name="Content Placeholder 4" descr="A close-up of a graph&#10;&#10;AI-generated content may be incorrect.">
            <a:extLst>
              <a:ext uri="{FF2B5EF4-FFF2-40B4-BE49-F238E27FC236}">
                <a16:creationId xmlns:a16="http://schemas.microsoft.com/office/drawing/2014/main" id="{0D5F2653-654F-745D-0639-769752787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18" t="21795" r="18282" b="22718"/>
          <a:stretch/>
        </p:blipFill>
        <p:spPr>
          <a:xfrm>
            <a:off x="90525" y="726897"/>
            <a:ext cx="6813710" cy="231661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203F68-D045-F513-420D-54FB938864D0}"/>
              </a:ext>
            </a:extLst>
          </p:cNvPr>
          <p:cNvSpPr txBox="1"/>
          <p:nvPr/>
        </p:nvSpPr>
        <p:spPr>
          <a:xfrm>
            <a:off x="0" y="88883"/>
            <a:ext cx="459997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Reduced Contact Among Adults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50B27-5274-CC4B-156C-6D5D60412AFD}"/>
              </a:ext>
            </a:extLst>
          </p:cNvPr>
          <p:cNvSpPr txBox="1"/>
          <p:nvPr/>
        </p:nvSpPr>
        <p:spPr>
          <a:xfrm>
            <a:off x="6904235" y="1438382"/>
            <a:ext cx="4982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Adults typically have high rates for reducing contact due to COVID-19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who reduce contact (especially at lower income levels) due so due to work policy, rather than concerns or other reasons</a:t>
            </a:r>
          </a:p>
        </p:txBody>
      </p:sp>
    </p:spTree>
    <p:extLst>
      <p:ext uri="{BB962C8B-B14F-4D97-AF65-F5344CB8AC3E}">
        <p14:creationId xmlns:p14="http://schemas.microsoft.com/office/powerpoint/2010/main" val="171256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24C4D-5B4F-9B36-DF70-E530E7C7E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483"/>
            <a:ext cx="10515600" cy="1090251"/>
          </a:xfrm>
        </p:spPr>
        <p:txBody>
          <a:bodyPr>
            <a:normAutofit/>
          </a:bodyPr>
          <a:lstStyle/>
          <a:p>
            <a:r>
              <a:rPr lang="en-US" sz="2500" dirty="0"/>
              <a:t>Did not Seek Medical Care</a:t>
            </a:r>
          </a:p>
        </p:txBody>
      </p:sp>
      <p:pic>
        <p:nvPicPr>
          <p:cNvPr id="5" name="Content Placeholder 4" descr="A screenshot of a medical care report&#10;&#10;AI-generated content may be incorrect.">
            <a:extLst>
              <a:ext uri="{FF2B5EF4-FFF2-40B4-BE49-F238E27FC236}">
                <a16:creationId xmlns:a16="http://schemas.microsoft.com/office/drawing/2014/main" id="{C098E283-1985-62E6-C564-8DD5BF679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867" r="24448"/>
          <a:stretch/>
        </p:blipFill>
        <p:spPr>
          <a:xfrm>
            <a:off x="98309" y="545125"/>
            <a:ext cx="4401772" cy="3113688"/>
          </a:xfrm>
        </p:spPr>
      </p:pic>
      <p:pic>
        <p:nvPicPr>
          <p:cNvPr id="7" name="Picture 6" descr="A diagram of a medical care&#10;&#10;AI-generated content may be incorrect.">
            <a:extLst>
              <a:ext uri="{FF2B5EF4-FFF2-40B4-BE49-F238E27FC236}">
                <a16:creationId xmlns:a16="http://schemas.microsoft.com/office/drawing/2014/main" id="{FF42B9C7-0843-A9D6-20FD-A2A16428C3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856"/>
          <a:stretch/>
        </p:blipFill>
        <p:spPr>
          <a:xfrm>
            <a:off x="98309" y="3658813"/>
            <a:ext cx="4875579" cy="3080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62B3F3-0F5C-E656-EE13-A98D270D5C04}"/>
              </a:ext>
            </a:extLst>
          </p:cNvPr>
          <p:cNvSpPr txBox="1"/>
          <p:nvPr/>
        </p:nvSpPr>
        <p:spPr>
          <a:xfrm>
            <a:off x="5184018" y="3429000"/>
            <a:ext cx="6713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the most part, we see that most people chose to not seek medical care because the illness was not severe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However, we do see small amounts of people within the lower income range of &lt; 75k who were unable to go due to lack of money, time, or transportation</a:t>
            </a:r>
          </a:p>
        </p:txBody>
      </p:sp>
      <p:pic>
        <p:nvPicPr>
          <p:cNvPr id="10" name="Content Placeholder 4" descr="A graph of a patient&#10;&#10;AI-generated content may be incorrect.">
            <a:extLst>
              <a:ext uri="{FF2B5EF4-FFF2-40B4-BE49-F238E27FC236}">
                <a16:creationId xmlns:a16="http://schemas.microsoft.com/office/drawing/2014/main" id="{97779145-AEFF-72DE-63B3-B7DBB2AA16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004" r="18338" b="9819"/>
          <a:stretch/>
        </p:blipFill>
        <p:spPr>
          <a:xfrm>
            <a:off x="5083138" y="460757"/>
            <a:ext cx="5663629" cy="2745682"/>
          </a:xfrm>
          <a:prstGeom prst="rect">
            <a:avLst/>
          </a:prstGeom>
        </p:spPr>
      </p:pic>
      <p:pic>
        <p:nvPicPr>
          <p:cNvPr id="8" name="Picture 7" descr="A graph showing the results of a patient's disease&#10;&#10;AI-generated content may be incorrect.">
            <a:extLst>
              <a:ext uri="{FF2B5EF4-FFF2-40B4-BE49-F238E27FC236}">
                <a16:creationId xmlns:a16="http://schemas.microsoft.com/office/drawing/2014/main" id="{9B495CA0-92ED-7796-C34E-7205EE4E62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1192" t="28167" r="-1" b="36380"/>
          <a:stretch/>
        </p:blipFill>
        <p:spPr>
          <a:xfrm>
            <a:off x="9237811" y="1825526"/>
            <a:ext cx="1367108" cy="128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8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973</Words>
  <Application>Microsoft Macintosh PowerPoint</Application>
  <PresentationFormat>Widescreen</PresentationFormat>
  <Paragraphs>72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Feb 25: Income Level Plots</vt:lpstr>
      <vt:lpstr>Literature: Income &amp; Vaccine Hesitancy</vt:lpstr>
      <vt:lpstr>COVID-19 Vaccination Patterns</vt:lpstr>
      <vt:lpstr>COVID-19 Vaccine Received</vt:lpstr>
      <vt:lpstr>PowerPoint Presentation</vt:lpstr>
      <vt:lpstr>Declining Vaccines Among Adults</vt:lpstr>
      <vt:lpstr>Reducing Contact While Sick</vt:lpstr>
      <vt:lpstr>PowerPoint Presentation</vt:lpstr>
      <vt:lpstr>Did not Seek Medical Care</vt:lpstr>
      <vt:lpstr>PowerPoint Presentation</vt:lpstr>
      <vt:lpstr>Influenza Vaccination Patterns</vt:lpstr>
      <vt:lpstr>Accepting Vaccines Among Adults</vt:lpstr>
      <vt:lpstr>Accepting COVID-19 Vaccine Among Children</vt:lpstr>
      <vt:lpstr>Accepting Influenza Vaccine Among Children</vt:lpstr>
      <vt:lpstr>Declining Influenza Vaccine Among Children</vt:lpstr>
      <vt:lpstr>RSV Vaccination Patterns</vt:lpstr>
      <vt:lpstr>Accepting RSV Antibody</vt:lpstr>
      <vt:lpstr>Declining RSV Antibody</vt:lpstr>
      <vt:lpstr>PowerPoint Presentation</vt:lpstr>
      <vt:lpstr>Sought Medical Care (Adult)</vt:lpstr>
      <vt:lpstr>Sought Medical Care (Children)</vt:lpstr>
      <vt:lpstr>PowerPoint Presentation</vt:lpstr>
      <vt:lpstr>PowerPoint Presentation</vt:lpstr>
      <vt:lpstr>PowerPoint Presentation</vt:lpstr>
      <vt:lpstr>Recent Health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Anastasi, Alyssa Rose</dc:creator>
  <cp:lastModifiedBy>Anastasi, Alyssa Rose</cp:lastModifiedBy>
  <cp:revision>3</cp:revision>
  <dcterms:created xsi:type="dcterms:W3CDTF">2025-02-24T18:27:49Z</dcterms:created>
  <dcterms:modified xsi:type="dcterms:W3CDTF">2025-02-25T19:48:20Z</dcterms:modified>
</cp:coreProperties>
</file>